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275" r:id="rId18"/>
    <p:sldId id="269" r:id="rId19"/>
    <p:sldId id="276" r:id="rId20"/>
    <p:sldId id="277" r:id="rId21"/>
    <p:sldId id="278" r:id="rId22"/>
    <p:sldId id="279" r:id="rId2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6" autoAdjust="0"/>
    <p:restoredTop sz="91789" autoAdjust="0"/>
  </p:normalViewPr>
  <p:slideViewPr>
    <p:cSldViewPr>
      <p:cViewPr varScale="1">
        <p:scale>
          <a:sx n="151" d="100"/>
          <a:sy n="151" d="100"/>
        </p:scale>
        <p:origin x="1976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670" y="-77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1116E695-EEC6-4836-B040-895557B78F57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77B6B2A4-95D1-4DB0-81E0-F4335691F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07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983F5D42-D8C1-4DAB-B388-35B930361576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072D4B71-1EF1-4D07-950D-945192FC58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D4B71-1EF1-4D07-950D-945192FC58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5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EF6EA-3DDB-4E97-9D5F-CF9E20D7986C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1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34AD-9E65-490D-B543-C42AEAC6FDED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3102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34AD-9E65-490D-B543-C42AEAC6FDED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59354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34AD-9E65-490D-B543-C42AEAC6FDED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597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34AD-9E65-490D-B543-C42AEAC6FDED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908887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934AD-9E65-490D-B543-C42AEAC6FDED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6220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F82D-1FAA-4049-B30C-EA4C0B669B4D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8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12268-CB6B-46C0-A2A6-D6BBF5462B80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1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3504F-6E7F-4E92-B419-B9FA6DB898B0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6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B43D-2507-4E48-96A3-EBB83438B161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27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5B3A6-5B88-4124-A866-26DFBF1A984E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5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1346B-9613-4957-893E-1129E647A8D0}" type="datetime1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97B5-0219-4D82-B950-0AB2ACF5F8BE}" type="datetime1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12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6EEF-C93E-4C69-A26D-EF59CFC30568}" type="datetime1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6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847B-F488-4C42-B238-D1DEB4678D7F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11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E9F9-BF6A-46EF-AF13-9E773A3D50A0}" type="datetime1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9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934AD-9E65-490D-B543-C42AEAC6FDED}" type="datetime1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6F96C40-0356-46F5-90E5-FF57DE76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4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47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10.png"/><Relationship Id="rId16" Type="http://schemas.openxmlformats.org/officeDocument/2006/relationships/image" Target="../media/image5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9.png"/><Relationship Id="rId24" Type="http://schemas.openxmlformats.org/officeDocument/2006/relationships/image" Target="../media/image60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59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14" Type="http://schemas.openxmlformats.org/officeDocument/2006/relationships/image" Target="../media/image52.png"/><Relationship Id="rId2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3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NN more in depth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81900" y="6519967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https://gfycat.com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7" y="1524000"/>
            <a:ext cx="7789333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2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2400" y="6551405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3blue1brown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91" y="2605374"/>
            <a:ext cx="6743372" cy="398581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63628" y="1448022"/>
            <a:ext cx="8251772" cy="525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 our eyes recognize numbers?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say the second to the last hidden layer, predicts these shapes?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2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2400" y="6551405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3blue1brown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3628" y="1448022"/>
            <a:ext cx="8251772" cy="525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looking at the upper part of input node,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relevant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on hidden layer should be activated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common between 8 and 9 so we should find a good combination of two nodes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22405"/>
            <a:ext cx="6352903" cy="357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5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2400" y="6551405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3blue1brown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3628" y="1448022"/>
            <a:ext cx="8251772" cy="525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about recognizing the circle or the straight line?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make those through another formula.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=                    +                     +                     +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=                    +                    +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2448035"/>
            <a:ext cx="1178350" cy="1209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77" y="2487267"/>
            <a:ext cx="1110698" cy="1133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930" y="2423987"/>
            <a:ext cx="1193437" cy="1209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542" y="2419460"/>
            <a:ext cx="1213863" cy="12381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136" y="2414587"/>
            <a:ext cx="1226328" cy="12430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044" y="3962400"/>
            <a:ext cx="1154095" cy="11388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526" y="3955027"/>
            <a:ext cx="1136349" cy="11287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7931" y="3955028"/>
            <a:ext cx="1127470" cy="11274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1098" y="3949307"/>
            <a:ext cx="1148504" cy="113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2400" y="6551405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3blue1brown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3628" y="1448022"/>
            <a:ext cx="8251772" cy="525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these pictures reflect what is going on first layer?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breakdown technique is common in many machine learning approaches.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21" y="2643186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2400" y="6551405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3blue1brown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3628" y="1448022"/>
            <a:ext cx="8251772" cy="5257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parameters that can show the pixels?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16" y="2096507"/>
            <a:ext cx="7425883" cy="417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3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2400" y="6551405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3blue1brown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663628" y="1448022"/>
                <a:ext cx="8251772" cy="525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make those parameters: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28" y="1448022"/>
                <a:ext cx="8251772" cy="5257577"/>
              </a:xfrm>
              <a:prstGeom prst="rect">
                <a:avLst/>
              </a:prstGeom>
              <a:blipFill>
                <a:blip r:embed="rId2"/>
                <a:stretch>
                  <a:fillRect l="-886"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ut what *is* a Neural Network? | Deep learning, chapter 1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6" y="2384047"/>
            <a:ext cx="74295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22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72400" y="6551405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3blue1brown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11228" y="1289900"/>
                <a:ext cx="8251772" cy="52575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sum : </a:t>
                </a:r>
                <a:r>
                  <a:rPr lang="en-US" sz="2000" dirty="0"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+…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can take any value but remember that we wanted the output to be between zero and one</a:t>
                </a:r>
              </a:p>
              <a:p>
                <a:pPr lvl="1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is the solution?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28" y="1289900"/>
                <a:ext cx="8251772" cy="5257577"/>
              </a:xfrm>
              <a:prstGeom prst="rect">
                <a:avLst/>
              </a:prstGeom>
              <a:blipFill>
                <a:blip r:embed="rId2"/>
                <a:stretch>
                  <a:fillRect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ut what *is* a Neural Network? | Deep learning, chapter 1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86" y="2384047"/>
            <a:ext cx="74295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03756" y="3026338"/>
                <a:ext cx="3347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+…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756" y="3026338"/>
                <a:ext cx="3347787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899561" y="5822527"/>
            <a:ext cx="2872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98143" y="574635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can control some pixels that might be light up by adding a bias parameter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18986" y="3026338"/>
            <a:ext cx="280229" cy="4190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417007" y="3020616"/>
                <a:ext cx="499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007" y="3020616"/>
                <a:ext cx="499451" cy="369332"/>
              </a:xfrm>
              <a:prstGeom prst="rect">
                <a:avLst/>
              </a:prstGeom>
              <a:blipFill>
                <a:blip r:embed="rId5"/>
                <a:stretch>
                  <a:fillRect r="-195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123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we have more nodes?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81900" y="6519967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https://Edex.com</a:t>
            </a:r>
          </a:p>
        </p:txBody>
      </p:sp>
      <p:pic>
        <p:nvPicPr>
          <p:cNvPr id="12290" name="Picture 2" descr="But what *is* a Neural Network? | Deep learning, chapter 1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50357"/>
            <a:ext cx="83820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20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the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14" y="1524000"/>
            <a:ext cx="4648200" cy="18661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43200" y="3200400"/>
                <a:ext cx="457200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200400"/>
                <a:ext cx="457200" cy="380810"/>
              </a:xfrm>
              <a:prstGeom prst="rect">
                <a:avLst/>
              </a:prstGeom>
              <a:blipFill>
                <a:blip r:embed="rId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32623" y="3195782"/>
                <a:ext cx="457200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623" y="3195782"/>
                <a:ext cx="457200" cy="380810"/>
              </a:xfrm>
              <a:prstGeom prst="rect">
                <a:avLst/>
              </a:prstGeom>
              <a:blipFill>
                <a:blip r:embed="rId4"/>
                <a:stretch>
                  <a:fillRect r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07495" y="3348240"/>
                <a:ext cx="457200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495" y="3348240"/>
                <a:ext cx="457200" cy="380810"/>
              </a:xfrm>
              <a:prstGeom prst="rect">
                <a:avLst/>
              </a:prstGeom>
              <a:blipFill>
                <a:blip r:embed="rId5"/>
                <a:stretch>
                  <a:fillRect r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67000" y="3759846"/>
                <a:ext cx="3347787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3759846"/>
                <a:ext cx="3347787" cy="387927"/>
              </a:xfrm>
              <a:prstGeom prst="rect">
                <a:avLst/>
              </a:prstGeom>
              <a:blipFill>
                <a:blip r:embed="rId6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10200" y="2677356"/>
                <a:ext cx="457200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677356"/>
                <a:ext cx="457200" cy="380810"/>
              </a:xfrm>
              <a:prstGeom prst="rect">
                <a:avLst/>
              </a:prstGeom>
              <a:blipFill>
                <a:blip r:embed="rId7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52074" y="4098704"/>
                <a:ext cx="3347787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074" y="4098704"/>
                <a:ext cx="3347787" cy="387927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37148" y="4437562"/>
                <a:ext cx="3347787" cy="40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48" y="4437562"/>
                <a:ext cx="3347787" cy="402482"/>
              </a:xfrm>
              <a:prstGeom prst="rect">
                <a:avLst/>
              </a:prstGeom>
              <a:blipFill>
                <a:blip r:embed="rId9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97906" y="5108942"/>
                <a:ext cx="3347787" cy="1211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906" y="5108942"/>
                <a:ext cx="3347787" cy="12116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511769" y="5377921"/>
                <a:ext cx="8012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69" y="5377921"/>
                <a:ext cx="8012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44950" y="3411398"/>
                <a:ext cx="4379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50" y="3411398"/>
                <a:ext cx="437958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4797437" y="3694258"/>
            <a:ext cx="364368" cy="143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505200" y="1768789"/>
                <a:ext cx="521705" cy="36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768789"/>
                <a:ext cx="521705" cy="36131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440695" y="2276437"/>
                <a:ext cx="521705" cy="36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695" y="2276437"/>
                <a:ext cx="521705" cy="3613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460947" y="2773241"/>
                <a:ext cx="521705" cy="36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947" y="2773241"/>
                <a:ext cx="521705" cy="36131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43167" y="1545034"/>
                <a:ext cx="521705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67" y="1545034"/>
                <a:ext cx="521705" cy="3711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43167" y="2031130"/>
                <a:ext cx="521705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67" y="2031130"/>
                <a:ext cx="521705" cy="3711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443167" y="2524128"/>
                <a:ext cx="521705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67" y="2524128"/>
                <a:ext cx="521705" cy="37112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43167" y="3017126"/>
                <a:ext cx="521705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67" y="3017126"/>
                <a:ext cx="521705" cy="37112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396182" y="5326854"/>
                <a:ext cx="1297535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5x3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82" y="5326854"/>
                <a:ext cx="1297535" cy="387927"/>
              </a:xfrm>
              <a:prstGeom prst="rect">
                <a:avLst/>
              </a:prstGeom>
              <a:blipFill>
                <a:blip r:embed="rId20"/>
                <a:stretch>
                  <a:fillRect t="-4762" r="-3286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377256" y="5714781"/>
                <a:ext cx="1195840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3x1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256" y="5714781"/>
                <a:ext cx="1195840" cy="387927"/>
              </a:xfrm>
              <a:prstGeom prst="rect">
                <a:avLst/>
              </a:prstGeom>
              <a:blipFill>
                <a:blip r:embed="rId21"/>
                <a:stretch>
                  <a:fillRect t="-3125" r="-4082" b="-23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614332" y="1469571"/>
                <a:ext cx="1046248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solidFill>
                      <a:srgbClr val="0000FF"/>
                    </a:solidFill>
                  </a:rPr>
                  <a:t> is 5x3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332" y="1469571"/>
                <a:ext cx="1046248" cy="322268"/>
              </a:xfrm>
              <a:prstGeom prst="rect">
                <a:avLst/>
              </a:prstGeom>
              <a:blipFill>
                <a:blip r:embed="rId22"/>
                <a:stretch>
                  <a:fillRect r="-117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710557" y="1300190"/>
                <a:ext cx="1046248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solidFill>
                      <a:srgbClr val="0000FF"/>
                    </a:solidFill>
                  </a:rPr>
                  <a:t> is 3x4</a:t>
                </a: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557" y="1300190"/>
                <a:ext cx="1046248" cy="322268"/>
              </a:xfrm>
              <a:prstGeom prst="rect">
                <a:avLst/>
              </a:prstGeom>
              <a:blipFill>
                <a:blip r:embed="rId23"/>
                <a:stretch>
                  <a:fillRect r="-1170" b="-18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044949" y="1722376"/>
                <a:ext cx="1046248" cy="3222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solidFill>
                      <a:srgbClr val="0000FF"/>
                    </a:solidFill>
                  </a:rPr>
                  <a:t> is 4x1</a:t>
                </a: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49" y="1722376"/>
                <a:ext cx="1046248" cy="322268"/>
              </a:xfrm>
              <a:prstGeom prst="rect">
                <a:avLst/>
              </a:prstGeom>
              <a:blipFill>
                <a:blip r:embed="rId24"/>
                <a:stretch>
                  <a:fillRect r="-1170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6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7" grpId="0"/>
      <p:bldP spid="28" grpId="0"/>
      <p:bldP spid="26" grpId="0"/>
      <p:bldP spid="29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Perceptrons were developed in the 1950s and 1960s by the scientist Frank Rosenblatt, inspired by earlier work by Warren McCulloch and Walter Pitts.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How do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perceptrons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work? </a:t>
                </a:r>
              </a:p>
              <a:p>
                <a:pPr lvl="1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perceptron takes several binary inputs,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2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,…, and produces a single binary output:</a:t>
                </a:r>
              </a:p>
              <a:p>
                <a:pPr lvl="1"/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Rosenblatt proposed a simple rule to compute the output. He introduced weights,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,…, real numbers expressing the importance of the respective inputs to the output.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  <a:blipFill>
                <a:blip r:embed="rId2"/>
                <a:stretch>
                  <a:fillRect l="-1034" t="-928" r="-1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657600"/>
            <a:ext cx="27146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17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the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1975" y="1073589"/>
            <a:ext cx="2127359" cy="21273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6" idx="0"/>
            <a:endCxn id="6" idx="4"/>
          </p:cNvCxnSpPr>
          <p:nvPr/>
        </p:nvCxnSpPr>
        <p:spPr>
          <a:xfrm>
            <a:off x="4185655" y="1073589"/>
            <a:ext cx="0" cy="212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121974" y="1743791"/>
                <a:ext cx="1196931" cy="574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74" y="1743791"/>
                <a:ext cx="1196931" cy="5744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311049" y="1721259"/>
                <a:ext cx="697627" cy="592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049" y="1721259"/>
                <a:ext cx="697627" cy="592726"/>
              </a:xfrm>
              <a:prstGeom prst="rect">
                <a:avLst/>
              </a:prstGeom>
              <a:blipFill>
                <a:blip r:embed="rId3"/>
                <a:stretch>
                  <a:fillRect r="-15652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2552166" y="1280686"/>
            <a:ext cx="626921" cy="46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397595" y="2031017"/>
            <a:ext cx="724378" cy="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552166" y="2472967"/>
            <a:ext cx="626921" cy="426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030461" y="1022666"/>
                <a:ext cx="521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61" y="1022666"/>
                <a:ext cx="52170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003493" y="1826697"/>
                <a:ext cx="521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493" y="1826697"/>
                <a:ext cx="52170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165920" y="2734719"/>
                <a:ext cx="521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920" y="2734719"/>
                <a:ext cx="52170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5249334" y="2133278"/>
            <a:ext cx="724378" cy="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315957" y="1754144"/>
                <a:ext cx="6577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957" y="1754144"/>
                <a:ext cx="657755" cy="307777"/>
              </a:xfrm>
              <a:prstGeom prst="rect">
                <a:avLst/>
              </a:prstGeom>
              <a:blipFill>
                <a:blip r:embed="rId7"/>
                <a:stretch>
                  <a:fillRect r="-2592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/>
          <p:cNvSpPr/>
          <p:nvPr/>
        </p:nvSpPr>
        <p:spPr>
          <a:xfrm>
            <a:off x="2461556" y="3301703"/>
            <a:ext cx="1705865" cy="17058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6" idx="0"/>
            <a:endCxn id="46" idx="4"/>
          </p:cNvCxnSpPr>
          <p:nvPr/>
        </p:nvCxnSpPr>
        <p:spPr>
          <a:xfrm>
            <a:off x="3314489" y="3301703"/>
            <a:ext cx="0" cy="170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382300" y="3854048"/>
                <a:ext cx="1116203" cy="520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sz="1100" dirty="0"/>
                                <m:t> </m:t>
                              </m:r>
                            </m:e>
                          </m:groupChr>
                        </m:e>
                        <m:lim>
                          <m:sSubSup>
                            <m:sSub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lim>
                      </m:limLow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300" y="3854048"/>
                <a:ext cx="1116203" cy="5209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307716" y="3844321"/>
                <a:ext cx="696088" cy="559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lim>
                      </m:limLow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716" y="3844321"/>
                <a:ext cx="696088" cy="559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>
            <a:stCxn id="53" idx="3"/>
            <a:endCxn id="48" idx="1"/>
          </p:cNvCxnSpPr>
          <p:nvPr/>
        </p:nvCxnSpPr>
        <p:spPr>
          <a:xfrm flipV="1">
            <a:off x="1277466" y="4114504"/>
            <a:ext cx="1104834" cy="57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227656" y="4516033"/>
            <a:ext cx="1297542" cy="806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5" idx="3"/>
            <a:endCxn id="46" idx="3"/>
          </p:cNvCxnSpPr>
          <p:nvPr/>
        </p:nvCxnSpPr>
        <p:spPr>
          <a:xfrm flipV="1">
            <a:off x="1331324" y="4757750"/>
            <a:ext cx="1380050" cy="1450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5761" y="4017656"/>
                <a:ext cx="521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61" y="4017656"/>
                <a:ext cx="52170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03717" y="5131539"/>
                <a:ext cx="521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17" y="5131539"/>
                <a:ext cx="52170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09619" y="6054822"/>
                <a:ext cx="521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19" y="6054822"/>
                <a:ext cx="52170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>
            <a:off x="4167421" y="4118758"/>
            <a:ext cx="724378" cy="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2518524" y="5128537"/>
            <a:ext cx="1705865" cy="17058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6" idx="0"/>
            <a:endCxn id="66" idx="4"/>
          </p:cNvCxnSpPr>
          <p:nvPr/>
        </p:nvCxnSpPr>
        <p:spPr>
          <a:xfrm>
            <a:off x="3371457" y="5128537"/>
            <a:ext cx="0" cy="170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2439268" y="5680882"/>
                <a:ext cx="1116203" cy="521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Sup>
                                <m:sSubSup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en-US" sz="1100" dirty="0"/>
                                <m:t> </m:t>
                              </m:r>
                            </m:e>
                          </m:groupChr>
                        </m:e>
                        <m:lim>
                          <m:sSubSup>
                            <m:sSubSup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lim>
                      </m:limLow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268" y="5680882"/>
                <a:ext cx="1116203" cy="5212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364684" y="5671155"/>
                <a:ext cx="696088" cy="559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lim>
                      </m:limLow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684" y="5671155"/>
                <a:ext cx="696088" cy="5599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>
            <a:off x="1252266" y="4255519"/>
            <a:ext cx="1299900" cy="1407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68" idx="1"/>
          </p:cNvCxnSpPr>
          <p:nvPr/>
        </p:nvCxnSpPr>
        <p:spPr>
          <a:xfrm>
            <a:off x="1200692" y="5399905"/>
            <a:ext cx="1238576" cy="54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254981" y="6324669"/>
            <a:ext cx="1348759" cy="3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4206857" y="6067083"/>
            <a:ext cx="724378" cy="1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02494" y="4272527"/>
                <a:ext cx="4431598" cy="438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494" y="4272527"/>
                <a:ext cx="4431598" cy="438262"/>
              </a:xfrm>
              <a:prstGeom prst="rect">
                <a:avLst/>
              </a:prstGeom>
              <a:blipFill>
                <a:blip r:embed="rId1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559462" y="5344106"/>
                <a:ext cx="4431598" cy="438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462" y="5344106"/>
                <a:ext cx="4431598" cy="438518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90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/>
      <p:bldP spid="49" grpId="0"/>
      <p:bldP spid="53" grpId="0"/>
      <p:bldP spid="54" grpId="0"/>
      <p:bldP spid="55" grpId="0"/>
      <p:bldP spid="66" grpId="0" animBg="1"/>
      <p:bldP spid="68" grpId="0"/>
      <p:bldP spid="69" grpId="0"/>
      <p:bldP spid="7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Computing the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  <a:blipFill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7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sensors are installed in Susquehanna river that can measure the level of the water on two different locations. Their measurements goes through a neural network and the output shows if there is a chance of flood or not (y=1 means there is a chance of flood). Suppose sensor 1 shows 0.3 feet while the second one shows 0.4 feet. Is there any chance of flood?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22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62200" y="41910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62986" y="48006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63772" y="54102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64558" y="60198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44109" y="4683323"/>
                <a:ext cx="521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09" y="4683323"/>
                <a:ext cx="521705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44108" y="5264027"/>
                <a:ext cx="521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08" y="5264027"/>
                <a:ext cx="52170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3581400" y="4991100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5" idx="6"/>
            <a:endCxn id="11" idx="2"/>
          </p:cNvCxnSpPr>
          <p:nvPr/>
        </p:nvCxnSpPr>
        <p:spPr>
          <a:xfrm>
            <a:off x="2743200" y="4381500"/>
            <a:ext cx="8382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11" idx="2"/>
          </p:cNvCxnSpPr>
          <p:nvPr/>
        </p:nvCxnSpPr>
        <p:spPr>
          <a:xfrm>
            <a:off x="2743986" y="4991100"/>
            <a:ext cx="837414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6"/>
            <a:endCxn id="11" idx="2"/>
          </p:cNvCxnSpPr>
          <p:nvPr/>
        </p:nvCxnSpPr>
        <p:spPr>
          <a:xfrm flipV="1">
            <a:off x="2744772" y="5181600"/>
            <a:ext cx="836628" cy="419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6"/>
            <a:endCxn id="11" idx="2"/>
          </p:cNvCxnSpPr>
          <p:nvPr/>
        </p:nvCxnSpPr>
        <p:spPr>
          <a:xfrm flipV="1">
            <a:off x="2745558" y="5181600"/>
            <a:ext cx="835842" cy="102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5" idx="2"/>
          </p:cNvCxnSpPr>
          <p:nvPr/>
        </p:nvCxnSpPr>
        <p:spPr>
          <a:xfrm flipV="1">
            <a:off x="1676100" y="4381500"/>
            <a:ext cx="686100" cy="40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6" idx="2"/>
          </p:cNvCxnSpPr>
          <p:nvPr/>
        </p:nvCxnSpPr>
        <p:spPr>
          <a:xfrm>
            <a:off x="1713264" y="4854452"/>
            <a:ext cx="649722" cy="136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8" idx="2"/>
          </p:cNvCxnSpPr>
          <p:nvPr/>
        </p:nvCxnSpPr>
        <p:spPr>
          <a:xfrm>
            <a:off x="1731453" y="4922776"/>
            <a:ext cx="633105" cy="1287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5" idx="3"/>
          </p:cNvCxnSpPr>
          <p:nvPr/>
        </p:nvCxnSpPr>
        <p:spPr>
          <a:xfrm flipV="1">
            <a:off x="1676100" y="4516204"/>
            <a:ext cx="741896" cy="8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723563" y="5086350"/>
            <a:ext cx="612334" cy="407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2"/>
            <a:endCxn id="7" idx="2"/>
          </p:cNvCxnSpPr>
          <p:nvPr/>
        </p:nvCxnSpPr>
        <p:spPr>
          <a:xfrm>
            <a:off x="1604961" y="5571804"/>
            <a:ext cx="758811" cy="2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8" idx="2"/>
          </p:cNvCxnSpPr>
          <p:nvPr/>
        </p:nvCxnSpPr>
        <p:spPr>
          <a:xfrm>
            <a:off x="1676100" y="5650355"/>
            <a:ext cx="688458" cy="55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525976" y="4616259"/>
                <a:ext cx="5217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976" y="4616259"/>
                <a:ext cx="521705" cy="307777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ontent Placeholder 2"/>
          <p:cNvSpPr txBox="1">
            <a:spLocks/>
          </p:cNvSpPr>
          <p:nvPr/>
        </p:nvSpPr>
        <p:spPr>
          <a:xfrm>
            <a:off x="4186868" y="3505200"/>
            <a:ext cx="4728531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use Python to answer to the question.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Please generate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vectors and matrices (using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weights and bias.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seed =289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explain your final result.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63E6C53-1A0A-49CC-853E-D3A521603DEC}"/>
              </a:ext>
            </a:extLst>
          </p:cNvPr>
          <p:cNvSpPr/>
          <p:nvPr/>
        </p:nvSpPr>
        <p:spPr>
          <a:xfrm>
            <a:off x="2361531" y="3609975"/>
            <a:ext cx="3810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7352F7-2363-4C2B-A78E-E26D58896C4B}"/>
              </a:ext>
            </a:extLst>
          </p:cNvPr>
          <p:cNvCxnSpPr>
            <a:cxnSpLocks/>
            <a:stCxn id="9" idx="0"/>
            <a:endCxn id="25" idx="2"/>
          </p:cNvCxnSpPr>
          <p:nvPr/>
        </p:nvCxnSpPr>
        <p:spPr>
          <a:xfrm flipV="1">
            <a:off x="1604962" y="3800475"/>
            <a:ext cx="756569" cy="88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0C8AB9-8A02-4E2F-B6C2-8CC66E55EA4E}"/>
              </a:ext>
            </a:extLst>
          </p:cNvPr>
          <p:cNvCxnSpPr>
            <a:cxnSpLocks/>
          </p:cNvCxnSpPr>
          <p:nvPr/>
        </p:nvCxnSpPr>
        <p:spPr>
          <a:xfrm flipV="1">
            <a:off x="1713264" y="3991492"/>
            <a:ext cx="738857" cy="132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DF3B7B-3491-451D-946D-893CE0F947E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742531" y="3858302"/>
            <a:ext cx="894665" cy="1188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1E5489-02E5-4FC0-8945-98ED18BABFA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99626" y="4928042"/>
            <a:ext cx="619942" cy="53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0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neuron's output, 0 or 1, is determined by whether the weighted sum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less than or greater than some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threshold value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This can be mathematically shown as: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output=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𝑖𝑓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≤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𝑡h𝑟𝑒𝑠h𝑜𝑙𝑑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𝑖𝑓</m:t>
                                    </m:r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&gt;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𝑡h𝑟𝑒𝑠h𝑜𝑙𝑑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There is a festival in your city. You want to see if it is a good idea to go to the festival or not? You have some considerations: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weather good?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your friend accompany you?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festival near public transit?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  <a:blipFill>
                <a:blip r:embed="rId2"/>
                <a:stretch>
                  <a:fillRect l="-886" t="-3944" r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7600" y="4800600"/>
                <a:ext cx="4719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800600"/>
                <a:ext cx="471989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29200" y="5257800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257800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99561" y="5698127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561" y="5698127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91200" y="4985266"/>
                <a:ext cx="8453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985266"/>
                <a:ext cx="8453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 flipV="1">
            <a:off x="4129589" y="4985266"/>
            <a:ext cx="158541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3"/>
          </p:cNvCxnSpPr>
          <p:nvPr/>
        </p:nvCxnSpPr>
        <p:spPr>
          <a:xfrm flipH="1">
            <a:off x="5506510" y="5333260"/>
            <a:ext cx="554051" cy="109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371830" y="5375455"/>
            <a:ext cx="897222" cy="50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2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all these conditions have equal impact on your decision? Maybe not. How can you show this difference?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Let’s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=6,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Let’s make the threshold 5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output=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𝑖𝑓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≤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𝑖𝑓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&gt;5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changing the weight and threshold, the decision will be different.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if the network is more complex?</a:t>
                </a:r>
              </a:p>
              <a:p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  <a:blipFill>
                <a:blip r:embed="rId2"/>
                <a:stretch>
                  <a:fillRect l="-1034" t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2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</p:spPr>
            <p:txBody>
              <a:bodyPr>
                <a:normAutofit/>
              </a:bodyPr>
              <a:lstStyle/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 we can have the same equations on nodes.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simplify our notations: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  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and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𝑡h𝑟𝑒𝑠h𝑜𝑙𝑑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output=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≤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𝑊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&gt;0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  <a:blipFill>
                <a:blip r:embed="rId2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332590"/>
            <a:ext cx="4648200" cy="1866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5159229"/>
            <a:ext cx="2371725" cy="1076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6122" y="500108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0067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a small change in bias or weight we may continuously jump between zero and one.</a:t>
                </a:r>
              </a:p>
              <a:p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overcome this problem by introducing a new type of artificial neuron called a </a:t>
                </a:r>
                <a:r>
                  <a:rPr lang="en-US" sz="2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 neuron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Sigmoid neurons are similar to </a:t>
                </a:r>
                <a:r>
                  <a:rPr 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perceptrons</a:t>
                </a: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but modified so that small changes in their weights and bias cause only a small change in their output.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if I claim, I can estimate this probability by a non linear function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z large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)≈1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 small or negative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)≈0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228" y="1295622"/>
                <a:ext cx="8251772" cy="5257577"/>
              </a:xfrm>
              <a:blipFill>
                <a:blip r:embed="rId2"/>
                <a:stretch>
                  <a:fillRect l="-1034" t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6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443397" y="5126174"/>
            <a:ext cx="676423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03717" y="5715000"/>
                <a:ext cx="27913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𝑤𝑥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17" y="5715000"/>
                <a:ext cx="2791326" cy="369332"/>
              </a:xfrm>
              <a:prstGeom prst="rect">
                <a:avLst/>
              </a:prstGeom>
              <a:blipFill>
                <a:blip r:embed="rId3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Image result for sigmoid fun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067" y="4245064"/>
            <a:ext cx="3500875" cy="233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1934513" y="4620432"/>
            <a:ext cx="676423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37114" y="4245064"/>
                <a:ext cx="1183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114" y="4245064"/>
                <a:ext cx="1183907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45550" y="6401981"/>
                <a:ext cx="1183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550" y="6401981"/>
                <a:ext cx="11839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54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we train a model that can identify numbers from handwritten document?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my brain easily recognize numbers?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I split the number to smaller pixels?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Digits Classification using OpenC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2667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58" y="1228621"/>
            <a:ext cx="6983446" cy="5490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6596390"/>
            <a:ext cx="548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https://wand-research.com/convolutional-neural-network-image-recognition/</a:t>
            </a:r>
          </a:p>
        </p:txBody>
      </p:sp>
      <p:sp>
        <p:nvSpPr>
          <p:cNvPr id="7" name="Left Brace 6"/>
          <p:cNvSpPr/>
          <p:nvPr/>
        </p:nvSpPr>
        <p:spPr>
          <a:xfrm>
            <a:off x="609600" y="1600200"/>
            <a:ext cx="158658" cy="4724400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2210" y="378909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28</a:t>
            </a:r>
          </a:p>
        </p:txBody>
      </p:sp>
      <p:sp>
        <p:nvSpPr>
          <p:cNvPr id="10" name="Left Brace 9"/>
          <p:cNvSpPr/>
          <p:nvPr/>
        </p:nvSpPr>
        <p:spPr>
          <a:xfrm rot="5400000">
            <a:off x="3141596" y="-973204"/>
            <a:ext cx="174329" cy="4820078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71800" y="9718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18752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8</a:t>
            </a:fld>
            <a:endParaRPr lang="en-US"/>
          </a:p>
        </p:txBody>
      </p:sp>
      <p:pic>
        <p:nvPicPr>
          <p:cNvPr id="7170" name="Picture 2" descr="Image result for handwritten recognition pixel neural network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9" y="1524000"/>
            <a:ext cx="7488820" cy="493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81900" y="6519967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https://gfycat.com</a:t>
            </a:r>
          </a:p>
        </p:txBody>
      </p:sp>
    </p:spTree>
    <p:extLst>
      <p:ext uri="{BB962C8B-B14F-4D97-AF65-F5344CB8AC3E}">
        <p14:creationId xmlns:p14="http://schemas.microsoft.com/office/powerpoint/2010/main" val="170512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962" y="438484"/>
            <a:ext cx="6589199" cy="82369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Hand write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28" y="1295622"/>
            <a:ext cx="8251772" cy="5257577"/>
          </a:xfrm>
        </p:spPr>
        <p:txBody>
          <a:bodyPr>
            <a:normAutofit/>
          </a:bodyPr>
          <a:lstStyle/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96C40-0356-46F5-90E5-FF57DE76D9A0}" type="slidenum">
              <a:rPr lang="en-US" smtClean="0"/>
              <a:t>9</a:t>
            </a:fld>
            <a:endParaRPr lang="en-US"/>
          </a:p>
        </p:txBody>
      </p:sp>
      <p:pic>
        <p:nvPicPr>
          <p:cNvPr id="8194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28" y="1695615"/>
            <a:ext cx="7902091" cy="445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81900" y="6519967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https://gfycat.com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5400" y="6335301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Activations will let up when they are 1</a:t>
            </a:r>
          </a:p>
        </p:txBody>
      </p:sp>
    </p:spTree>
    <p:extLst>
      <p:ext uri="{BB962C8B-B14F-4D97-AF65-F5344CB8AC3E}">
        <p14:creationId xmlns:p14="http://schemas.microsoft.com/office/powerpoint/2010/main" val="3556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20196</TotalTime>
  <Words>1031</Words>
  <Application>Microsoft Office PowerPoint</Application>
  <PresentationFormat>On-screen Show (4:3)</PresentationFormat>
  <Paragraphs>181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Times New Roman</vt:lpstr>
      <vt:lpstr>Wingdings 3</vt:lpstr>
      <vt:lpstr>Wisp</vt:lpstr>
      <vt:lpstr>Machine Learning II</vt:lpstr>
      <vt:lpstr>What is a neural network?</vt:lpstr>
      <vt:lpstr>What is a neural network?</vt:lpstr>
      <vt:lpstr>What is a neural network?</vt:lpstr>
      <vt:lpstr>What is a neural network?</vt:lpstr>
      <vt:lpstr>Sigmoid function</vt:lpstr>
      <vt:lpstr>Example: Hand write recognition</vt:lpstr>
      <vt:lpstr>Example: Hand write recognition</vt:lpstr>
      <vt:lpstr>Example: Hand write recognition</vt:lpstr>
      <vt:lpstr>Example: Hand write recognition</vt:lpstr>
      <vt:lpstr>Example: Hand write recognition</vt:lpstr>
      <vt:lpstr>Example: Hand write recognition</vt:lpstr>
      <vt:lpstr>Example: Hand write recognition</vt:lpstr>
      <vt:lpstr>Example: Hand write recognition</vt:lpstr>
      <vt:lpstr>Example: Hand write recognition</vt:lpstr>
      <vt:lpstr>Example: Hand write recognition</vt:lpstr>
      <vt:lpstr>Example: Hand write recognition</vt:lpstr>
      <vt:lpstr>What if we have more nodes?</vt:lpstr>
      <vt:lpstr>Computing the nodes</vt:lpstr>
      <vt:lpstr>Computing the nodes</vt:lpstr>
      <vt:lpstr>Computing the nodes</vt:lpstr>
      <vt:lpstr>Assignment 1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</dc:title>
  <dc:creator>Marvine</dc:creator>
  <cp:lastModifiedBy>Roozbeh Sadeghian</cp:lastModifiedBy>
  <cp:revision>759</cp:revision>
  <cp:lastPrinted>2018-11-14T14:41:03Z</cp:lastPrinted>
  <dcterms:created xsi:type="dcterms:W3CDTF">2016-06-23T19:27:44Z</dcterms:created>
  <dcterms:modified xsi:type="dcterms:W3CDTF">2021-09-10T00:22:36Z</dcterms:modified>
</cp:coreProperties>
</file>